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59"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441BD60-D0F1-441D-8D33-B63A412751DA}" type="datetimeFigureOut">
              <a:rPr lang="en-GB" smtClean="0"/>
              <a:t>21/03/2020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2E6321-C164-4392-A269-73EC481560F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41BD60-D0F1-441D-8D33-B63A412751DA}" type="datetimeFigureOut">
              <a:rPr lang="en-GB" smtClean="0"/>
              <a:t>21/03/2020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82E6321-C164-4392-A269-73EC481560F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41BD60-D0F1-441D-8D33-B63A412751DA}" type="datetimeFigureOut">
              <a:rPr lang="en-GB" smtClean="0"/>
              <a:t>21/03/2020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82E6321-C164-4392-A269-73EC481560F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41BD60-D0F1-441D-8D33-B63A412751DA}" type="datetimeFigureOut">
              <a:rPr lang="en-GB" smtClean="0"/>
              <a:t>21/03/2020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82E6321-C164-4392-A269-73EC481560F1}"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41BD60-D0F1-441D-8D33-B63A412751DA}" type="datetimeFigureOut">
              <a:rPr lang="en-GB" smtClean="0"/>
              <a:t>21/03/2020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82E6321-C164-4392-A269-73EC481560F1}"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41BD60-D0F1-441D-8D33-B63A412751DA}" type="datetimeFigureOut">
              <a:rPr lang="en-GB" smtClean="0"/>
              <a:t>21/03/2020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82E6321-C164-4392-A269-73EC481560F1}"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41BD60-D0F1-441D-8D33-B63A412751DA}" type="datetimeFigureOut">
              <a:rPr lang="en-GB" smtClean="0"/>
              <a:t>21/03/2020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82E6321-C164-4392-A269-73EC481560F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441BD60-D0F1-441D-8D33-B63A412751DA}" type="datetimeFigureOut">
              <a:rPr lang="en-GB" smtClean="0"/>
              <a:t>21/03/2020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82E6321-C164-4392-A269-73EC481560F1}"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41BD60-D0F1-441D-8D33-B63A412751DA}" type="datetimeFigureOut">
              <a:rPr lang="en-GB" smtClean="0"/>
              <a:t>21/03/2020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982E6321-C164-4392-A269-73EC481560F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441BD60-D0F1-441D-8D33-B63A412751DA}" type="datetimeFigureOut">
              <a:rPr lang="en-GB" smtClean="0"/>
              <a:t>21/03/2020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82E6321-C164-4392-A269-73EC481560F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441BD60-D0F1-441D-8D33-B63A412751DA}" type="datetimeFigureOut">
              <a:rPr lang="en-GB" smtClean="0"/>
              <a:t>21/03/2020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2E6321-C164-4392-A269-73EC481560F1}"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41BD60-D0F1-441D-8D33-B63A412751DA}" type="datetimeFigureOut">
              <a:rPr lang="en-GB" smtClean="0"/>
              <a:t>21/03/2020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2E6321-C164-4392-A269-73EC481560F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772400" cy="1829761"/>
          </a:xfrm>
        </p:spPr>
        <p:txBody>
          <a:bodyPr/>
          <a:lstStyle/>
          <a:p>
            <a:r>
              <a:rPr lang="ar-SA" dirty="0" smtClean="0"/>
              <a:t>كيمياء مادة الارض العضوية</a:t>
            </a:r>
            <a:endParaRPr lang="en-GB" dirty="0"/>
          </a:p>
        </p:txBody>
      </p:sp>
      <p:sp>
        <p:nvSpPr>
          <p:cNvPr id="3" name="Subtitle 2"/>
          <p:cNvSpPr>
            <a:spLocks noGrp="1"/>
          </p:cNvSpPr>
          <p:nvPr>
            <p:ph type="subTitle" idx="1"/>
          </p:nvPr>
        </p:nvSpPr>
        <p:spPr>
          <a:xfrm>
            <a:off x="685800" y="3068960"/>
            <a:ext cx="7772400" cy="1199704"/>
          </a:xfrm>
        </p:spPr>
        <p:txBody>
          <a:bodyPr>
            <a:noAutofit/>
          </a:bodyPr>
          <a:lstStyle/>
          <a:p>
            <a:r>
              <a:rPr lang="ar-SA" sz="2000" dirty="0" smtClean="0"/>
              <a:t>محاضرة 7</a:t>
            </a:r>
          </a:p>
          <a:p>
            <a:pPr rtl="1"/>
            <a:r>
              <a:rPr lang="ar-SA" sz="2000" dirty="0" smtClean="0"/>
              <a:t>شعبة أراضي وأمراض</a:t>
            </a:r>
          </a:p>
          <a:p>
            <a:pPr rtl="1"/>
            <a:r>
              <a:rPr lang="ar-SA" sz="2000" dirty="0" smtClean="0"/>
              <a:t>الفرقة الرابعة</a:t>
            </a:r>
          </a:p>
          <a:p>
            <a:pPr rtl="1"/>
            <a:r>
              <a:rPr lang="ar-SA" sz="2000" b="1" dirty="0" smtClean="0"/>
              <a:t>أ.د.محمد عباس</a:t>
            </a:r>
          </a:p>
          <a:p>
            <a:r>
              <a:rPr lang="ar-SA" sz="2000" dirty="0" smtClean="0"/>
              <a:t>كلية الزراعة- جامعة بنها</a:t>
            </a: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rtl="1">
              <a:lnSpc>
                <a:spcPct val="170000"/>
              </a:lnSpc>
            </a:pPr>
            <a:r>
              <a:rPr lang="ar-SA" dirty="0"/>
              <a:t>يمكن للدبال أن يدمص رطوبة بمعدل يصل إلي 80-90% من وزنه وهو في ذلك يتفوق كثيرا علي معادن الطين (15-20%) وهذا التأدرت يتم بفعل ما يحتويه الدبال من:</a:t>
            </a:r>
            <a:endParaRPr lang="en-GB" dirty="0"/>
          </a:p>
          <a:p>
            <a:pPr algn="just" rtl="1">
              <a:lnSpc>
                <a:spcPct val="170000"/>
              </a:lnSpc>
            </a:pPr>
            <a:r>
              <a:rPr lang="ar-SA" b="1" dirty="0"/>
              <a:t>المجاميع القطبية المحبة للرطوبة </a:t>
            </a:r>
            <a:r>
              <a:rPr lang="en-US" b="1" dirty="0"/>
              <a:t>Hydrophilic </a:t>
            </a:r>
            <a:endParaRPr lang="en-GB" dirty="0"/>
          </a:p>
          <a:p>
            <a:pPr algn="just" rtl="1">
              <a:lnSpc>
                <a:spcPct val="170000"/>
              </a:lnSpc>
            </a:pPr>
            <a:r>
              <a:rPr lang="ar-SA" dirty="0"/>
              <a:t>حيث تمسك الرطوبة بواسطة المجاميع الفعالة التالية من خلال رابطة واحدة أو أكثر: </a:t>
            </a:r>
            <a:endParaRPr lang="en-GB" dirty="0"/>
          </a:p>
          <a:p>
            <a:pPr lvl="0" algn="just" rtl="1">
              <a:lnSpc>
                <a:spcPct val="170000"/>
              </a:lnSpc>
            </a:pPr>
            <a:r>
              <a:rPr lang="ar-SA" dirty="0"/>
              <a:t>المجاميع الكربوكسيل المتأينة </a:t>
            </a:r>
            <a:r>
              <a:rPr lang="en-US" dirty="0"/>
              <a:t>COO</a:t>
            </a:r>
            <a:r>
              <a:rPr lang="en-US" baseline="30000" dirty="0"/>
              <a:t>-</a:t>
            </a:r>
            <a:endParaRPr lang="en-GB" dirty="0"/>
          </a:p>
          <a:p>
            <a:pPr lvl="0" algn="just" rtl="1">
              <a:lnSpc>
                <a:spcPct val="170000"/>
              </a:lnSpc>
            </a:pPr>
            <a:r>
              <a:rPr lang="ar-SA" dirty="0"/>
              <a:t>الأينولات والفيتات</a:t>
            </a:r>
            <a:endParaRPr lang="en-GB" dirty="0"/>
          </a:p>
          <a:p>
            <a:pPr lvl="0" algn="just" rtl="1">
              <a:lnSpc>
                <a:spcPct val="170000"/>
              </a:lnSpc>
            </a:pPr>
            <a:r>
              <a:rPr lang="ar-SA" dirty="0"/>
              <a:t>مجاميع الأمين والأميد والهيدروكسيل الموجود في الببتيدات والكربوهيدرات المرتبطة بالمواد الدبالية</a:t>
            </a:r>
            <a:endParaRPr lang="en-GB" dirty="0"/>
          </a:p>
          <a:p>
            <a:pPr algn="just">
              <a:lnSpc>
                <a:spcPct val="170000"/>
              </a:lnSpc>
            </a:pPr>
            <a:endParaRPr lang="en-GB" dirty="0"/>
          </a:p>
        </p:txBody>
      </p:sp>
      <p:sp>
        <p:nvSpPr>
          <p:cNvPr id="2" name="Title 1"/>
          <p:cNvSpPr>
            <a:spLocks noGrp="1"/>
          </p:cNvSpPr>
          <p:nvPr>
            <p:ph type="title"/>
          </p:nvPr>
        </p:nvSpPr>
        <p:spPr/>
        <p:txBody>
          <a:bodyPr>
            <a:normAutofit fontScale="90000"/>
          </a:bodyPr>
          <a:lstStyle/>
          <a:p>
            <a:r>
              <a:rPr lang="ar-SA" dirty="0"/>
              <a:t>ادمصاص الرطوبة علي أسطح الدبال</a:t>
            </a:r>
            <a:r>
              <a:rPr lang="en-GB" dirty="0"/>
              <a:t/>
            </a:r>
            <a:br>
              <a:rPr lang="en-GB" dirty="0"/>
            </a:br>
            <a:r>
              <a:rPr lang="en-US" b="1" dirty="0"/>
              <a:t>Water adsorption by </a:t>
            </a:r>
            <a:r>
              <a:rPr lang="en-US" b="1" dirty="0" smtClean="0"/>
              <a:t>humus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7824" y="332656"/>
            <a:ext cx="5698976" cy="5793507"/>
          </a:xfrm>
        </p:spPr>
        <p:txBody>
          <a:bodyPr>
            <a:normAutofit fontScale="92500"/>
          </a:bodyPr>
          <a:lstStyle/>
          <a:p>
            <a:pPr algn="just" rtl="1">
              <a:lnSpc>
                <a:spcPct val="160000"/>
              </a:lnSpc>
            </a:pPr>
            <a:r>
              <a:rPr lang="ar-SA" dirty="0"/>
              <a:t>حيث تعتبر مجاميع الكربوكسيل أهم المواقع العضوية لإدمصاص الرطوبة فتأين مجاميع الكربوكسيل يكسب المادة العضوية قابلية عالية للرطوبة حيث تمسك الرطوبة بواسطة رابطة هيدروجينية واحدة أو بواسطة العديد من الروابط الهيدروجينية أو روابط تساهمية </a:t>
            </a:r>
            <a:r>
              <a:rPr lang="en-US" dirty="0"/>
              <a:t>Coordinate bond</a:t>
            </a:r>
            <a:r>
              <a:rPr lang="ar-SA" dirty="0"/>
              <a:t> حيث تكون الرطوبة الممسوكة عن طريق المشاركة ممسوكة بقوة أكبر بواسطة المادة العضوية عن الماء الممسوك برابطة فردية، </a:t>
            </a:r>
            <a:endParaRPr lang="en-GB" dirty="0"/>
          </a:p>
          <a:p>
            <a:pPr algn="just" rtl="1">
              <a:lnSpc>
                <a:spcPct val="160000"/>
              </a:lnSpc>
            </a:pPr>
            <a:endParaRPr lang="en-GB" dirty="0"/>
          </a:p>
        </p:txBody>
      </p:sp>
      <p:pic>
        <p:nvPicPr>
          <p:cNvPr id="4" name="صورة 157"/>
          <p:cNvPicPr/>
          <p:nvPr/>
        </p:nvPicPr>
        <p:blipFill>
          <a:blip r:embed="rId2" cstate="print"/>
          <a:srcRect/>
          <a:stretch>
            <a:fillRect/>
          </a:stretch>
        </p:blipFill>
        <p:spPr bwMode="auto">
          <a:xfrm>
            <a:off x="0" y="0"/>
            <a:ext cx="2904389" cy="616530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lgn="just" rtl="1">
              <a:lnSpc>
                <a:spcPct val="200000"/>
              </a:lnSpc>
            </a:pPr>
            <a:r>
              <a:rPr lang="ar-SA" dirty="0" smtClean="0"/>
              <a:t>وعند الجفاف وتعرض المجاميع القطبية من المادة العضوية, فإنه يمكن حدوث مشاركة داخلية لزوج من الإلكترونات من مجاميع مانحة له </a:t>
            </a:r>
            <a:r>
              <a:rPr lang="en-US" dirty="0" smtClean="0"/>
              <a:t>(OH)</a:t>
            </a:r>
            <a:r>
              <a:rPr lang="ar-SA" dirty="0" smtClean="0"/>
              <a:t> و المجاميع المستقبلة للإلكترونات </a:t>
            </a:r>
            <a:r>
              <a:rPr lang="en-US" dirty="0" smtClean="0"/>
              <a:t>(C=O) </a:t>
            </a:r>
            <a:r>
              <a:rPr lang="ar-SA" dirty="0" smtClean="0"/>
              <a:t>  و هذا التفاعل يمكن أن يكون مواقع ثابتة للمشاركة فلا تجف المادة العضوية مرة أخري عقب الرطيب و الجفاف.</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a:bodyPr>
          <a:lstStyle/>
          <a:p>
            <a:pPr algn="just" rtl="1">
              <a:lnSpc>
                <a:spcPct val="200000"/>
              </a:lnSpc>
            </a:pPr>
            <a:r>
              <a:rPr lang="ar-SA" dirty="0"/>
              <a:t>هذه الخاصية تسبب مشكلة في عدد من الأراضي خاصة أراضي الجولف الخضراء حيث يتم معاملتها بواسطة حامض فولفيك جاف و الذي يغلف الحبيباترو يطرد الماء و يخلق </a:t>
            </a:r>
            <a:r>
              <a:rPr lang="en-US" dirty="0"/>
              <a:t>localized dry spots</a:t>
            </a:r>
            <a:r>
              <a:rPr lang="ar-SA" dirty="0"/>
              <a:t> و من المعلوم أن التغليف بحمض الفولفيك يعتبر ناتج تمثيلي عن ميكروبات الأرض العضوية.</a:t>
            </a:r>
            <a:endParaRPr lang="en-GB" dirty="0"/>
          </a:p>
          <a:p>
            <a:pPr algn="just" rtl="1">
              <a:lnSpc>
                <a:spcPct val="200000"/>
              </a:lnSpc>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algn="just" rtl="1">
              <a:lnSpc>
                <a:spcPct val="150000"/>
              </a:lnSpc>
            </a:pPr>
            <a:r>
              <a:rPr lang="ar-SA" b="1" dirty="0"/>
              <a:t>الكاتيونات  المدمصة </a:t>
            </a:r>
            <a:r>
              <a:rPr lang="en-US" b="1" dirty="0"/>
              <a:t>Adsorbed </a:t>
            </a:r>
            <a:r>
              <a:rPr lang="en-US" b="1" dirty="0" err="1"/>
              <a:t>cations</a:t>
            </a:r>
            <a:endParaRPr lang="en-GB" dirty="0"/>
          </a:p>
          <a:p>
            <a:pPr algn="just" rtl="1">
              <a:lnSpc>
                <a:spcPct val="150000"/>
              </a:lnSpc>
            </a:pPr>
            <a:r>
              <a:rPr lang="ar-SA" dirty="0"/>
              <a:t>الماء المرتبط بهذه الكاتيونات عادة ما يكون أشد ارتباط بالمادة العضوية من الماء </a:t>
            </a:r>
            <a:r>
              <a:rPr lang="ar-SA" dirty="0" smtClean="0"/>
              <a:t>السابق</a:t>
            </a:r>
            <a:endParaRPr lang="en-GB" dirty="0" smtClean="0"/>
          </a:p>
          <a:p>
            <a:pPr algn="just" rtl="1">
              <a:lnSpc>
                <a:spcPct val="150000"/>
              </a:lnSpc>
            </a:pPr>
            <a:r>
              <a:rPr lang="ar-SA" dirty="0"/>
              <a:t>ملحوظة:</a:t>
            </a:r>
            <a:endParaRPr lang="en-GB" dirty="0"/>
          </a:p>
          <a:p>
            <a:pPr algn="just" rtl="1">
              <a:lnSpc>
                <a:spcPct val="150000"/>
              </a:lnSpc>
            </a:pPr>
            <a:r>
              <a:rPr lang="ar-SA" dirty="0"/>
              <a:t>تحتوي المواد الدبالية أيضا علي مناطق كارهة للرطوبة </a:t>
            </a:r>
            <a:r>
              <a:rPr lang="en-US" dirty="0"/>
              <a:t>hydrophobic</a:t>
            </a:r>
            <a:r>
              <a:rPr lang="ar-SA" dirty="0"/>
              <a:t> مثل:</a:t>
            </a:r>
            <a:endParaRPr lang="en-GB" dirty="0"/>
          </a:p>
          <a:p>
            <a:pPr lvl="0" algn="just" rtl="1">
              <a:lnSpc>
                <a:spcPct val="150000"/>
              </a:lnSpc>
            </a:pPr>
            <a:r>
              <a:rPr lang="ar-SA" dirty="0"/>
              <a:t>السلاسل الأليفاتية المشتقة من اللبيدات والشموع ونواتج تمثيل الفطريات  مع ملاحظة أن زيادة طول السلسلة الأليفاتية يصاحبه زيادة في ميل المكون العضوي للارتباط مع بعضه البعض واستبعاد الرطوبة</a:t>
            </a:r>
            <a:endParaRPr lang="en-GB" dirty="0"/>
          </a:p>
          <a:p>
            <a:pPr algn="just" rtl="1">
              <a:lnSpc>
                <a:spcPct val="150000"/>
              </a:lnSpc>
            </a:pPr>
            <a:endParaRPr lang="en-GB" dirty="0"/>
          </a:p>
          <a:p>
            <a:pPr algn="just">
              <a:lnSpc>
                <a:spcPct val="150000"/>
              </a:lnSpc>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lnSpc>
                <a:spcPct val="200000"/>
              </a:lnSpc>
            </a:pPr>
            <a:r>
              <a:rPr lang="ar-SA" dirty="0"/>
              <a:t>عبد الحكيم جمعة، العيسوي الذهبي، مصطفي عمارة، السيد الخطيب.1999. أساسيات علم الأراضي. مؤلفات قسم الأراضي و المياه - كلية </a:t>
            </a:r>
            <a:r>
              <a:rPr lang="ar-SA" dirty="0" smtClean="0"/>
              <a:t>الزراعة-جامعة </a:t>
            </a:r>
            <a:r>
              <a:rPr lang="ar-SA" dirty="0"/>
              <a:t>الاسكندرية</a:t>
            </a:r>
            <a:r>
              <a:rPr lang="ar-SA" dirty="0" smtClean="0"/>
              <a:t>.</a:t>
            </a:r>
            <a:endParaRPr lang="en-GB" dirty="0" smtClean="0"/>
          </a:p>
          <a:p>
            <a:pPr rtl="1">
              <a:lnSpc>
                <a:spcPct val="200000"/>
              </a:lnSpc>
            </a:pPr>
            <a:r>
              <a:rPr lang="en-US" dirty="0"/>
              <a:t>K.H. Tan . 1993. Principles of soil chemistry. Marcel Dekker, Inc.</a:t>
            </a:r>
            <a:endParaRPr lang="en-GB" dirty="0"/>
          </a:p>
          <a:p>
            <a:pPr algn="just" rtl="1">
              <a:lnSpc>
                <a:spcPct val="200000"/>
              </a:lnSpc>
            </a:pPr>
            <a:endParaRPr lang="en-GB" dirty="0"/>
          </a:p>
        </p:txBody>
      </p:sp>
      <p:sp>
        <p:nvSpPr>
          <p:cNvPr id="2" name="Title 1"/>
          <p:cNvSpPr>
            <a:spLocks noGrp="1"/>
          </p:cNvSpPr>
          <p:nvPr>
            <p:ph type="title"/>
          </p:nvPr>
        </p:nvSpPr>
        <p:spPr/>
        <p:txBody>
          <a:bodyPr/>
          <a:lstStyle/>
          <a:p>
            <a:r>
              <a:rPr lang="ar-SA" dirty="0" smtClean="0"/>
              <a:t>المراجع</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147</TotalTime>
  <Words>344</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كيمياء مادة الارض العضوية</vt:lpstr>
      <vt:lpstr>ادمصاص الرطوبة علي أسطح الدبال Water adsorption by humus</vt:lpstr>
      <vt:lpstr>Slide 3</vt:lpstr>
      <vt:lpstr>Slide 4</vt:lpstr>
      <vt:lpstr>Slide 5</vt:lpstr>
      <vt:lpstr>Slide 6</vt:lpstr>
      <vt:lpstr>المراجع</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كيمياء مادة الارض العضوية</dc:title>
  <dc:creator>jojo</dc:creator>
  <cp:lastModifiedBy>jojo</cp:lastModifiedBy>
  <cp:revision>17</cp:revision>
  <dcterms:created xsi:type="dcterms:W3CDTF">2020-03-21T17:41:41Z</dcterms:created>
  <dcterms:modified xsi:type="dcterms:W3CDTF">2020-03-21T20:09:15Z</dcterms:modified>
</cp:coreProperties>
</file>